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4"/>
    <p:sldMasterId id="214748371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nter SemiBold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Inter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567">
          <p15:clr>
            <a:srgbClr val="747775"/>
          </p15:clr>
        </p15:guide>
        <p15:guide id="4" orient="horz" pos="73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67" orient="horz"/>
        <p:guide pos="73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28" Type="http://schemas.openxmlformats.org/officeDocument/2006/relationships/font" Target="fonts/Inter-regular.fntdata"/><Relationship Id="rId27" Type="http://schemas.openxmlformats.org/officeDocument/2006/relationships/font" Target="fonts/Inter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5.xml"/><Relationship Id="rId33" Type="http://schemas.openxmlformats.org/officeDocument/2006/relationships/font" Target="fonts/InterMedium-bold.fntdata"/><Relationship Id="rId10" Type="http://schemas.openxmlformats.org/officeDocument/2006/relationships/slide" Target="slides/slide4.xml"/><Relationship Id="rId32" Type="http://schemas.openxmlformats.org/officeDocument/2006/relationships/font" Target="fonts/InterMedium-regular.fntdata"/><Relationship Id="rId13" Type="http://schemas.openxmlformats.org/officeDocument/2006/relationships/slide" Target="slides/slide7.xml"/><Relationship Id="rId35" Type="http://schemas.openxmlformats.org/officeDocument/2006/relationships/font" Target="fonts/Inter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Medium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6876275a5a_5_3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6876275a5a_5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a1f943794_5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6a1f943794_5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e60d09a4f_4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6e60d09a4f_4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6e60d09a4f_4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6e60d09a4f_4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6e60d09a4f_4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6e60d09a4f_4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6a1f943794_5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6a1f943794_5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e60d09a4f_4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6e60d09a4f_4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6876275a5a_5_9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6876275a5a_5_9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6876275a5a_5_4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6876275a5a_5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876275a5a_5_4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6876275a5a_5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6a1f943794_5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6a1f943794_5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876275a5a_5_5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6876275a5a_5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a1f943794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6a1f943794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e60d09a4f_4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6e60d09a4f_4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a1f943794_5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6a1f943794_5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e60d09a4f_4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6e60d09a4f_4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a1f943794_5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6a1f943794_5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2">
  <p:cSld name="Инструкция 2"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&#10;&#10;Автоматически созданное описание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50000" t="30371"/>
          <a:stretch/>
        </p:blipFill>
        <p:spPr>
          <a:xfrm>
            <a:off x="0" y="1505887"/>
            <a:ext cx="4572000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/>
        </p:nvSpPr>
        <p:spPr>
          <a:xfrm>
            <a:off x="4839180" y="1674692"/>
            <a:ext cx="37800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текст слева сложно прочесть из-за того, что буквы дублируются и наезжают друг на друга, значит на компьютере не установлен шрифт Inter.</a:t>
            </a:r>
            <a:endParaRPr sz="1100"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Файл с шрифтом был выслан вместе с этим шаблоном. Обязательно перезагрузите MS Office, чтобы все заработало.</a:t>
            </a: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 по установке шрифтов </a:t>
            </a:r>
            <a:b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вы найдете в pdf «Установка шрифтов».</a:t>
            </a:r>
            <a:endParaRPr b="0" i="0" sz="1400" u="none" cap="none" strike="noStrike">
              <a:solidFill>
                <a:srgbClr val="3ED0B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521494" y="546497"/>
            <a:ext cx="810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Перед работой с шаблоном проверьте, установлен ли </a:t>
            </a:r>
            <a:b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вас фирменный шрифт Inter</a:t>
            </a:r>
            <a:endParaRPr b="0" i="0" sz="2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4842506" y="4179326"/>
            <a:ext cx="37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Не забудьте удалить этот слайд </a:t>
            </a:r>
            <a:b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400" u="none" cap="none" strike="noStrike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и предыдущие, если все получилось ☺</a:t>
            </a:r>
            <a:endParaRPr b="0" i="0" sz="1400" u="none" cap="none" strike="noStrike">
              <a:solidFill>
                <a:srgbClr val="8296B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 (2 спикера)">
  <p:cSld name="Титульный слайд 2 (2 спикера)">
    <p:bg>
      <p:bgPr>
        <a:solidFill>
          <a:schemeClr val="accen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79" name="Google Shape;79;p11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3, 2 докладчика</a:t>
            </a:r>
            <a:endParaRPr sz="1100"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 (2 спикера)">
  <p:cSld name="Титульный слайд 3 (2 спикера)">
    <p:bg>
      <p:bgPr>
        <a:solidFill>
          <a:schemeClr val="accen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89" name="Google Shape;89;p12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4, 2 докладчика</a:t>
            </a:r>
            <a:endParaRPr sz="1100"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 (2 спикера)">
  <p:cSld name="Титульный слайд 4 (2 спикера)"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99" name="Google Shape;99;p13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00" name="Google Shape;100;p13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1, 2 докладчика</a:t>
            </a:r>
            <a:endParaRPr sz="1100"/>
          </a:p>
        </p:txBody>
      </p:sp>
      <p:sp>
        <p:nvSpPr>
          <p:cNvPr id="101" name="Google Shape;101;p13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5 (2 спикера)">
  <p:cSld name="Титульный слайд 5 (2 спикера)">
    <p:bg>
      <p:bgPr>
        <a:solidFill>
          <a:srgbClr val="F5ECE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10" name="Google Shape;110;p14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3, 2 докладчика</a:t>
            </a:r>
            <a:endParaRPr sz="1100"/>
          </a:p>
        </p:txBody>
      </p:sp>
      <p:sp>
        <p:nvSpPr>
          <p:cNvPr id="111" name="Google Shape;111;p14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6 (2 спикера)">
  <p:cSld name="Титульный слайд 6 (2 спикера)">
    <p:bg>
      <p:bgPr>
        <a:solidFill>
          <a:srgbClr val="F5ECE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120" name="Google Shape;120;p15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4, 2 докладчика</a:t>
            </a:r>
            <a:endParaRPr sz="1100"/>
          </a:p>
        </p:txBody>
      </p:sp>
      <p:sp>
        <p:nvSpPr>
          <p:cNvPr id="121" name="Google Shape;121;p15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1">
  <p:cSld name="Agenda_1">
    <p:bg>
      <p:bgPr>
        <a:solidFill>
          <a:schemeClr val="accen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2681790" y="-553076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sz="1100"/>
          </a:p>
        </p:txBody>
      </p:sp>
      <p:sp>
        <p:nvSpPr>
          <p:cNvPr id="129" name="Google Shape;129;p16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521494" y="1098345"/>
            <a:ext cx="33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Medium"/>
              <a:buNone/>
              <a:defRPr b="0" i="0" sz="3000" u="none" cap="none" strike="noStrike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1" name="Google Shape;131;p16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2">
  <p:cSld name="Agenda_2">
    <p:bg>
      <p:bgPr>
        <a:solidFill>
          <a:srgbClr val="F5ECE5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2681790" y="-553076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35" name="Google Shape;135;p17"/>
          <p:cNvSpPr txBox="1"/>
          <p:nvPr>
            <p:ph type="title"/>
          </p:nvPr>
        </p:nvSpPr>
        <p:spPr>
          <a:xfrm>
            <a:off x="521494" y="1098345"/>
            <a:ext cx="33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Medium"/>
              <a:buNone/>
              <a:defRPr b="0" i="0" sz="3000" u="none" cap="none" strike="noStrike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6" name="Google Shape;136;p17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1">
  <p:cSld name="Section divider_1"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681790" y="-553076"/>
            <a:ext cx="29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140" name="Google Shape;140;p18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521494" y="2294751"/>
            <a:ext cx="59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2" name="Google Shape;142;p18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521494" y="546497"/>
            <a:ext cx="125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8"/>
          <p:cNvSpPr txBox="1"/>
          <p:nvPr/>
        </p:nvSpPr>
        <p:spPr>
          <a:xfrm>
            <a:off x="5229047" y="-575685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Здесь разные паттерны из точек</a:t>
            </a:r>
            <a:endParaRPr sz="1100"/>
          </a:p>
        </p:txBody>
      </p:sp>
      <p:sp>
        <p:nvSpPr>
          <p:cNvPr id="145" name="Google Shape;145;p18"/>
          <p:cNvSpPr txBox="1"/>
          <p:nvPr/>
        </p:nvSpPr>
        <p:spPr>
          <a:xfrm>
            <a:off x="9392856" y="24827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2">
  <p:cSld name="Section divider_2"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2681790" y="-553076"/>
            <a:ext cx="29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149" name="Google Shape;149;p19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50" name="Google Shape;150;p19"/>
          <p:cNvSpPr txBox="1"/>
          <p:nvPr>
            <p:ph type="title"/>
          </p:nvPr>
        </p:nvSpPr>
        <p:spPr>
          <a:xfrm>
            <a:off x="521494" y="2294751"/>
            <a:ext cx="59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521494" y="546497"/>
            <a:ext cx="125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9"/>
          <p:cNvSpPr txBox="1"/>
          <p:nvPr/>
        </p:nvSpPr>
        <p:spPr>
          <a:xfrm>
            <a:off x="5229047" y="-575685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Здесь разные паттерны из точек</a:t>
            </a:r>
            <a:endParaRPr sz="1100"/>
          </a:p>
        </p:txBody>
      </p:sp>
      <p:sp>
        <p:nvSpPr>
          <p:cNvPr id="154" name="Google Shape;154;p19"/>
          <p:cNvSpPr txBox="1"/>
          <p:nvPr/>
        </p:nvSpPr>
        <p:spPr>
          <a:xfrm>
            <a:off x="9392856" y="24827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3">
  <p:cSld name="Section divider_3">
    <p:bg>
      <p:bgPr>
        <a:solidFill>
          <a:schemeClr val="accen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2681790" y="-553076"/>
            <a:ext cx="29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158" name="Google Shape;158;p20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521494" y="2294751"/>
            <a:ext cx="59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" name="Google Shape;160;p20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521494" y="546497"/>
            <a:ext cx="125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0"/>
          <p:cNvSpPr txBox="1"/>
          <p:nvPr/>
        </p:nvSpPr>
        <p:spPr>
          <a:xfrm>
            <a:off x="5229047" y="-575685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Здесь разные паттерны из точек</a:t>
            </a:r>
            <a:endParaRPr sz="1100"/>
          </a:p>
        </p:txBody>
      </p:sp>
      <p:sp>
        <p:nvSpPr>
          <p:cNvPr id="163" name="Google Shape;163;p20"/>
          <p:cNvSpPr txBox="1"/>
          <p:nvPr/>
        </p:nvSpPr>
        <p:spPr>
          <a:xfrm>
            <a:off x="9392856" y="24827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нструкция 1">
  <p:cSld name="Инструкция 1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/>
        </p:nvSpPr>
        <p:spPr>
          <a:xfrm>
            <a:off x="521494" y="536008"/>
            <a:ext cx="24039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Создавая новые слайды,</a:t>
            </a:r>
            <a:b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применяйте к ним </a:t>
            </a:r>
            <a:b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правильный стиль. </a:t>
            </a:r>
            <a:endParaRPr sz="11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этого нужно </a:t>
            </a:r>
            <a:b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 каждому слайду применить определенный тип макета </a:t>
            </a:r>
            <a:br>
              <a:rPr b="0" i="0" lang="ru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ru" sz="12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 помощью раздела «Макет» (вкладка меню «Главная»)</a:t>
            </a:r>
            <a:endParaRPr sz="1100"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1963" y="546497"/>
            <a:ext cx="5460542" cy="404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_4">
  <p:cSld name="Section divider_4">
    <p:bg>
      <p:bgPr>
        <a:solidFill>
          <a:schemeClr val="accen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2681790" y="-553076"/>
            <a:ext cx="2916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</a:t>
            </a: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167" name="Google Shape;167;p21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521494" y="2294751"/>
            <a:ext cx="59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0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9" name="Google Shape;169;p21"/>
          <p:cNvSpPr/>
          <p:nvPr/>
        </p:nvSpPr>
        <p:spPr>
          <a:xfrm>
            <a:off x="521494" y="1878512"/>
            <a:ext cx="1257600" cy="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521494" y="546497"/>
            <a:ext cx="125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  <a:defRPr b="0" i="0" sz="9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1"/>
          <p:cNvSpPr txBox="1"/>
          <p:nvPr/>
        </p:nvSpPr>
        <p:spPr>
          <a:xfrm>
            <a:off x="5229047" y="-575685"/>
            <a:ext cx="2916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8296B0"/>
                </a:solidFill>
                <a:latin typeface="Inter"/>
                <a:ea typeface="Inter"/>
                <a:cs typeface="Inter"/>
                <a:sym typeface="Inter"/>
              </a:rPr>
              <a:t>Здесь разные паттерны из точек</a:t>
            </a:r>
            <a:endParaRPr sz="1100"/>
          </a:p>
        </p:txBody>
      </p:sp>
      <p:sp>
        <p:nvSpPr>
          <p:cNvPr id="172" name="Google Shape;172;p21"/>
          <p:cNvSpPr txBox="1"/>
          <p:nvPr/>
        </p:nvSpPr>
        <p:spPr>
          <a:xfrm>
            <a:off x="9392856" y="248276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1">
  <p:cSld name="Highlight_1">
    <p:bg>
      <p:bgPr>
        <a:solidFill>
          <a:schemeClr val="accen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type="title"/>
          </p:nvPr>
        </p:nvSpPr>
        <p:spPr>
          <a:xfrm>
            <a:off x="521493" y="546497"/>
            <a:ext cx="70080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  <a:defRPr b="0" i="0" sz="33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3">
  <p:cSld name="Highlight_3">
    <p:bg>
      <p:bgPr>
        <a:solidFill>
          <a:schemeClr val="accen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>
            <p:ph type="title"/>
          </p:nvPr>
        </p:nvSpPr>
        <p:spPr>
          <a:xfrm>
            <a:off x="521493" y="546497"/>
            <a:ext cx="70080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b="0" i="0" sz="33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_2">
  <p:cSld name="Highlight_2"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type="title"/>
          </p:nvPr>
        </p:nvSpPr>
        <p:spPr>
          <a:xfrm>
            <a:off x="521493" y="546497"/>
            <a:ext cx="70080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b="0" i="0" sz="33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2299" y="4808278"/>
            <a:ext cx="1635194" cy="2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2299" y="4808278"/>
            <a:ext cx="1635194" cy="2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521494" y="1357004"/>
            <a:ext cx="81009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columns">
  <p:cSld name="Text 2 columns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521493" y="1357004"/>
            <a:ext cx="378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4842506" y="1357004"/>
            <a:ext cx="378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2299" y="4808278"/>
            <a:ext cx="1635194" cy="2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columns">
  <p:cSld name="Text 3 columns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521493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2" type="body"/>
          </p:nvPr>
        </p:nvSpPr>
        <p:spPr>
          <a:xfrm>
            <a:off x="3356999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3" type="body"/>
          </p:nvPr>
        </p:nvSpPr>
        <p:spPr>
          <a:xfrm>
            <a:off x="6192506" y="1357004"/>
            <a:ext cx="243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2299" y="4808278"/>
            <a:ext cx="1635194" cy="215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_1">
  <p:cSld name="Contacts_1">
    <p:bg>
      <p:bgPr>
        <a:solidFill>
          <a:schemeClr val="accen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757" y="681750"/>
            <a:ext cx="1884515" cy="58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2681790" y="-553076"/>
            <a:ext cx="33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Завершающий слайд с ссылками на сайт и соцсети. Используй </a:t>
            </a:r>
            <a:b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 sz="1100"/>
          </a:p>
        </p:txBody>
      </p:sp>
      <p:sp>
        <p:nvSpPr>
          <p:cNvPr id="207" name="Google Shape;207;p29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3697857" y="1413938"/>
            <a:ext cx="2364900" cy="3183264"/>
            <a:chOff x="7271786" y="909000"/>
            <a:chExt cx="3744300" cy="5040000"/>
          </a:xfrm>
        </p:grpSpPr>
        <p:sp>
          <p:nvSpPr>
            <p:cNvPr id="209" name="Google Shape;209;p29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0" name="Google Shape;210;p29"/>
            <p:cNvGrpSpPr/>
            <p:nvPr/>
          </p:nvGrpSpPr>
          <p:grpSpPr>
            <a:xfrm>
              <a:off x="7649994" y="1268760"/>
              <a:ext cx="2988000" cy="4048530"/>
              <a:chOff x="7649994" y="1268760"/>
              <a:chExt cx="2988000" cy="4048530"/>
            </a:xfrm>
          </p:grpSpPr>
          <p:pic>
            <p:nvPicPr>
              <p:cNvPr id="211" name="Google Shape;211;p29"/>
              <p:cNvPicPr preferRelativeResize="0"/>
              <p:nvPr/>
            </p:nvPicPr>
            <p:blipFill rotWithShape="1">
              <a:blip r:embed="rId3">
                <a:alphaModFix/>
              </a:blip>
              <a:srcRect b="7663" l="7663" r="7663" t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Google Shape;212;p29"/>
              <p:cNvSpPr txBox="1"/>
              <p:nvPr/>
            </p:nvSpPr>
            <p:spPr>
              <a:xfrm>
                <a:off x="8600520" y="4573433"/>
                <a:ext cx="1086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3" name="Google Shape;213;p29"/>
              <p:cNvSpPr txBox="1"/>
              <p:nvPr/>
            </p:nvSpPr>
            <p:spPr>
              <a:xfrm>
                <a:off x="7980893" y="5024790"/>
                <a:ext cx="23262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4" name="Google Shape;214;p29"/>
          <p:cNvGrpSpPr/>
          <p:nvPr/>
        </p:nvGrpSpPr>
        <p:grpSpPr>
          <a:xfrm>
            <a:off x="6257903" y="1413939"/>
            <a:ext cx="2364900" cy="3183264"/>
            <a:chOff x="7271786" y="909000"/>
            <a:chExt cx="3744300" cy="5040000"/>
          </a:xfrm>
        </p:grpSpPr>
        <p:sp>
          <p:nvSpPr>
            <p:cNvPr id="215" name="Google Shape;215;p29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6" name="Google Shape;216;p29"/>
            <p:cNvGrpSpPr/>
            <p:nvPr/>
          </p:nvGrpSpPr>
          <p:grpSpPr>
            <a:xfrm>
              <a:off x="7586062" y="1127008"/>
              <a:ext cx="3230555" cy="4482482"/>
              <a:chOff x="7586062" y="1127008"/>
              <a:chExt cx="3230555" cy="4482482"/>
            </a:xfrm>
          </p:grpSpPr>
          <p:pic>
            <p:nvPicPr>
              <p:cNvPr id="217" name="Google Shape;21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586062" y="1127008"/>
                <a:ext cx="3230555" cy="32305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9"/>
              <p:cNvSpPr txBox="1"/>
              <p:nvPr/>
            </p:nvSpPr>
            <p:spPr>
              <a:xfrm>
                <a:off x="8600520" y="4573433"/>
                <a:ext cx="1086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29"/>
              <p:cNvSpPr txBox="1"/>
              <p:nvPr/>
            </p:nvSpPr>
            <p:spPr>
              <a:xfrm>
                <a:off x="8145562" y="5024790"/>
                <a:ext cx="19968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_2">
  <p:cSld name="Contacts_2">
    <p:bg>
      <p:bgPr>
        <a:solidFill>
          <a:srgbClr val="F5ECE5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8757" y="686004"/>
            <a:ext cx="1884513" cy="57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2681790" y="-553076"/>
            <a:ext cx="33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Завершающий слайд с ссылками на сайт и соцсети. Используй </a:t>
            </a:r>
            <a:b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 sz="1100"/>
          </a:p>
        </p:txBody>
      </p:sp>
      <p:sp>
        <p:nvSpPr>
          <p:cNvPr id="223" name="Google Shape;223;p30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grpSp>
        <p:nvGrpSpPr>
          <p:cNvPr id="224" name="Google Shape;224;p30"/>
          <p:cNvGrpSpPr/>
          <p:nvPr/>
        </p:nvGrpSpPr>
        <p:grpSpPr>
          <a:xfrm>
            <a:off x="3697857" y="1413938"/>
            <a:ext cx="2364900" cy="3183264"/>
            <a:chOff x="7271786" y="909000"/>
            <a:chExt cx="3744300" cy="5040000"/>
          </a:xfrm>
        </p:grpSpPr>
        <p:sp>
          <p:nvSpPr>
            <p:cNvPr id="225" name="Google Shape;225;p30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26" name="Google Shape;226;p30"/>
            <p:cNvGrpSpPr/>
            <p:nvPr/>
          </p:nvGrpSpPr>
          <p:grpSpPr>
            <a:xfrm>
              <a:off x="7649994" y="1268760"/>
              <a:ext cx="2988000" cy="4048530"/>
              <a:chOff x="7649994" y="1268760"/>
              <a:chExt cx="2988000" cy="4048530"/>
            </a:xfrm>
          </p:grpSpPr>
          <p:pic>
            <p:nvPicPr>
              <p:cNvPr id="227" name="Google Shape;227;p30"/>
              <p:cNvPicPr preferRelativeResize="0"/>
              <p:nvPr/>
            </p:nvPicPr>
            <p:blipFill rotWithShape="1">
              <a:blip r:embed="rId3">
                <a:alphaModFix/>
              </a:blip>
              <a:srcRect b="7663" l="7663" r="7663" t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30"/>
              <p:cNvSpPr txBox="1"/>
              <p:nvPr/>
            </p:nvSpPr>
            <p:spPr>
              <a:xfrm>
                <a:off x="8600520" y="4573433"/>
                <a:ext cx="1086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9" name="Google Shape;229;p30"/>
              <p:cNvSpPr txBox="1"/>
              <p:nvPr/>
            </p:nvSpPr>
            <p:spPr>
              <a:xfrm>
                <a:off x="7980893" y="5024790"/>
                <a:ext cx="23262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30" name="Google Shape;230;p30"/>
          <p:cNvGrpSpPr/>
          <p:nvPr/>
        </p:nvGrpSpPr>
        <p:grpSpPr>
          <a:xfrm>
            <a:off x="6257903" y="1413939"/>
            <a:ext cx="2364900" cy="3183264"/>
            <a:chOff x="7271786" y="909000"/>
            <a:chExt cx="3744300" cy="5040000"/>
          </a:xfrm>
        </p:grpSpPr>
        <p:sp>
          <p:nvSpPr>
            <p:cNvPr id="231" name="Google Shape;231;p30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32" name="Google Shape;232;p30"/>
            <p:cNvGrpSpPr/>
            <p:nvPr/>
          </p:nvGrpSpPr>
          <p:grpSpPr>
            <a:xfrm>
              <a:off x="7586062" y="1127008"/>
              <a:ext cx="3230555" cy="4482482"/>
              <a:chOff x="7586062" y="1127008"/>
              <a:chExt cx="3230555" cy="4482482"/>
            </a:xfrm>
          </p:grpSpPr>
          <p:pic>
            <p:nvPicPr>
              <p:cNvPr id="233" name="Google Shape;233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586062" y="1127008"/>
                <a:ext cx="3230555" cy="32305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30"/>
              <p:cNvSpPr txBox="1"/>
              <p:nvPr/>
            </p:nvSpPr>
            <p:spPr>
              <a:xfrm>
                <a:off x="8600520" y="4573433"/>
                <a:ext cx="1086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5" name="Google Shape;235;p30"/>
              <p:cNvSpPr txBox="1"/>
              <p:nvPr/>
            </p:nvSpPr>
            <p:spPr>
              <a:xfrm>
                <a:off x="8145562" y="5024790"/>
                <a:ext cx="19968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 sz="1100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ьный слайд 1">
    <p:bg>
      <p:bgPr>
        <a:solidFill>
          <a:schemeClr val="accen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1" name="Google Shape;21;p4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</a:t>
            </a:r>
            <a:endParaRPr sz="1100"/>
          </a:p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">
  <p:cSld name="Instruc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611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528504" y="556730"/>
            <a:ext cx="8091842" cy="29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 slide_1">
  <p:cSld name="01_Title slide_1">
    <p:bg>
      <p:bgPr>
        <a:solidFill>
          <a:schemeClr val="accen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sz="17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7" name="Google Shape;247;p33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48" name="Google Shape;248;p33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1578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Title slide_1">
  <p:cSld name="02_Title slide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53" name="Google Shape;253;p34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sp>
        <p:nvSpPr>
          <p:cNvPr id="254" name="Google Shape;254;p34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sz="17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1578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_1">
  <p:cSld name="2_Title slide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35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64" name="Google Shape;264;p35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_1">
  <p:cSld name="3_Title slide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36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72" name="Google Shape;272;p36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_1">
  <p:cSld name="4_Title slide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" name="Google Shape;278;p37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9" name="Google Shape;279;p37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80" name="Google Shape;280;p37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_1">
  <p:cSld name="5_Title slide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6" name="Google Shape;286;p38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38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88" name="Google Shape;288;p38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_1">
  <p:cSld name="12_Title slide_1">
    <p:bg>
      <p:bgPr>
        <a:solidFill>
          <a:schemeClr val="accen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86" y="630623"/>
            <a:ext cx="7913700" cy="44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sz="17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39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96" name="Google Shape;296;p39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1578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_1">
  <p:cSld name="13_Title slide_1">
    <p:bg>
      <p:bgPr>
        <a:solidFill>
          <a:srgbClr val="F2EEE9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86" y="627534"/>
            <a:ext cx="7913700" cy="44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2" name="Google Shape;302;p40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3" name="Google Shape;303;p40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04" name="Google Shape;304;p40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_1">
  <p:cSld name="14_Title slide_1">
    <p:bg>
      <p:bgPr>
        <a:solidFill>
          <a:srgbClr val="DCEB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586" y="627534"/>
            <a:ext cx="7913700" cy="445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521494" y="3860925"/>
            <a:ext cx="28083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"/>
              <a:buNone/>
              <a:defRPr sz="17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41"/>
          <p:cNvSpPr txBox="1"/>
          <p:nvPr>
            <p:ph idx="2" type="body"/>
          </p:nvPr>
        </p:nvSpPr>
        <p:spPr>
          <a:xfrm>
            <a:off x="521494" y="4245936"/>
            <a:ext cx="2808368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41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12" name="Google Shape;312;p41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13" name="Google Shape;3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Титульный слайд 2">
    <p:bg>
      <p:bgPr>
        <a:solidFill>
          <a:schemeClr val="accen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28" name="Google Shape;28;p5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</a:t>
            </a:r>
            <a:endParaRPr sz="1100"/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_1">
  <p:cSld name="6_Title slide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2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42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20" name="Google Shape;320;p42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1578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2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_1">
  <p:cSld name="7_Title slide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27" name="Google Shape;327;p43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1578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43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43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_1">
  <p:cSld name="8_Title slide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37" name="Google Shape;337;p44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44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44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_1">
  <p:cSld name="9_Title slide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47" name="Google Shape;347;p45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48" name="Google Shape;3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5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5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_1">
  <p:cSld name="10_Title slide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57" name="Google Shape;357;p46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46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6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_1">
  <p:cSld name="11_Title slide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67" name="Google Shape;367;p47"/>
          <p:cNvSpPr txBox="1"/>
          <p:nvPr/>
        </p:nvSpPr>
        <p:spPr>
          <a:xfrm>
            <a:off x="2681790" y="-553076"/>
            <a:ext cx="272733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обложки, 1 спикер</a:t>
            </a:r>
            <a:endParaRPr sz="1100"/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546576"/>
            <a:ext cx="3178575" cy="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type="ctrTitle"/>
          </p:nvPr>
        </p:nvSpPr>
        <p:spPr>
          <a:xfrm>
            <a:off x="521494" y="2178787"/>
            <a:ext cx="2808368" cy="987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47"/>
          <p:cNvSpPr txBox="1"/>
          <p:nvPr>
            <p:ph idx="1" type="body"/>
          </p:nvPr>
        </p:nvSpPr>
        <p:spPr>
          <a:xfrm>
            <a:off x="521494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1" name="Google Shape;371;p47"/>
          <p:cNvSpPr txBox="1"/>
          <p:nvPr>
            <p:ph idx="2" type="body"/>
          </p:nvPr>
        </p:nvSpPr>
        <p:spPr>
          <a:xfrm>
            <a:off x="521494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3" type="body"/>
          </p:nvPr>
        </p:nvSpPr>
        <p:spPr>
          <a:xfrm>
            <a:off x="2357698" y="3860925"/>
            <a:ext cx="14042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7"/>
          <p:cNvSpPr txBox="1"/>
          <p:nvPr>
            <p:ph idx="4" type="body"/>
          </p:nvPr>
        </p:nvSpPr>
        <p:spPr>
          <a:xfrm>
            <a:off x="2357698" y="4245936"/>
            <a:ext cx="1404212" cy="16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Agenda" type="titleOnly">
  <p:cSld name="TITLE_ONLY">
    <p:bg>
      <p:bgPr>
        <a:solidFill>
          <a:schemeClr val="accen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521494" y="1098345"/>
            <a:ext cx="36724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Medium"/>
              <a:buNone/>
              <a:defRPr b="0" i="0" sz="3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48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2681790" y="-553076"/>
            <a:ext cx="291632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Перечисли здесь смысловые части своей презентации, чтобы рассказать слушателям о ходе выступления.</a:t>
            </a:r>
            <a:endParaRPr sz="1100"/>
          </a:p>
        </p:txBody>
      </p:sp>
      <p:sp>
        <p:nvSpPr>
          <p:cNvPr id="378" name="Google Shape;378;p48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">
  <p:cSld name="02_Agenda">
    <p:bg>
      <p:bgPr>
        <a:solidFill>
          <a:srgbClr val="F6EDE6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521494" y="1098345"/>
            <a:ext cx="36724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Medium"/>
              <a:buNone/>
              <a:defRPr b="0" i="0" sz="3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49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2681790" y="-553076"/>
            <a:ext cx="291632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Перечисли здесь смысловые части своей презентации, чтобы рассказать слушателям о ходе выступления.</a:t>
            </a:r>
            <a:endParaRPr sz="1100"/>
          </a:p>
        </p:txBody>
      </p:sp>
      <p:sp>
        <p:nvSpPr>
          <p:cNvPr id="383" name="Google Shape;383;p49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Section divider">
  <p:cSld name="01_Section divider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Inter"/>
              <a:buNone/>
              <a:defRPr sz="9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8" name="Google Shape;388;p50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390" name="Google Shape;390;p50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divider">
  <p:cSld name="2_Section divider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51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Inter"/>
              <a:buNone/>
              <a:defRPr sz="9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5" name="Google Shape;395;p51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397" name="Google Shape;397;p51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ьный слайд 3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36" name="Google Shape;36;p6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</a:t>
            </a:r>
            <a:endParaRPr sz="1100"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divider">
  <p:cSld name="3_Section 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1" name="Google Shape;401;p52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Inter"/>
              <a:buNone/>
              <a:defRPr sz="90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2" name="Google Shape;402;p52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404" name="Google Shape;404;p52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divider">
  <p:cSld name="4_Section divid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8" name="Google Shape;408;p53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Inter"/>
              <a:buNone/>
              <a:defRPr sz="90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9" name="Google Shape;409;p53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411" name="Google Shape;411;p53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divider">
  <p:cSld name="5_Section divid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Inter"/>
              <a:buNone/>
              <a:defRPr sz="90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4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418" name="Google Shape;418;p54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ection divider">
  <p:cSld name="6_Section divi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>
            <p:ph type="title"/>
          </p:nvPr>
        </p:nvSpPr>
        <p:spPr>
          <a:xfrm>
            <a:off x="521495" y="2294751"/>
            <a:ext cx="47525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nter"/>
              <a:buNone/>
              <a:defRPr sz="3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Inter"/>
              <a:buNone/>
              <a:defRPr sz="90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3" name="Google Shape;423;p55"/>
          <p:cNvSpPr/>
          <p:nvPr/>
        </p:nvSpPr>
        <p:spPr>
          <a:xfrm>
            <a:off x="521494" y="1878511"/>
            <a:ext cx="1257556" cy="54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5"/>
          <p:cNvSpPr txBox="1"/>
          <p:nvPr/>
        </p:nvSpPr>
        <p:spPr>
          <a:xfrm>
            <a:off x="2681790" y="-553076"/>
            <a:ext cx="29163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 sz="1100"/>
          </a:p>
        </p:txBody>
      </p:sp>
      <p:sp>
        <p:nvSpPr>
          <p:cNvPr id="425" name="Google Shape;425;p55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Only title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2645" y="4807435"/>
            <a:ext cx="1495799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/>
        </p:nvSpPr>
        <p:spPr>
          <a:xfrm>
            <a:off x="6144445" y="4858148"/>
            <a:ext cx="450341" cy="115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56"/>
          <p:cNvSpPr txBox="1"/>
          <p:nvPr>
            <p:ph type="title"/>
          </p:nvPr>
        </p:nvSpPr>
        <p:spPr>
          <a:xfrm>
            <a:off x="528504" y="556730"/>
            <a:ext cx="8091842" cy="29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Key message">
  <p:cSld name="01_Key message"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2681790" y="-553076"/>
            <a:ext cx="2916324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 sz="1100"/>
          </a:p>
        </p:txBody>
      </p:sp>
      <p:sp>
        <p:nvSpPr>
          <p:cNvPr id="433" name="Google Shape;433;p57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434" name="Google Shape;434;p57"/>
          <p:cNvSpPr txBox="1"/>
          <p:nvPr>
            <p:ph type="title"/>
          </p:nvPr>
        </p:nvSpPr>
        <p:spPr>
          <a:xfrm>
            <a:off x="896206" y="882779"/>
            <a:ext cx="5998052" cy="1846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  <a:defRPr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Key message">
  <p:cSld name="02_Key messag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/>
        </p:nvSpPr>
        <p:spPr>
          <a:xfrm>
            <a:off x="2681790" y="-553076"/>
            <a:ext cx="2916324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 sz="1100"/>
          </a:p>
        </p:txBody>
      </p:sp>
      <p:sp>
        <p:nvSpPr>
          <p:cNvPr id="437" name="Google Shape;437;p58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>
            <p:ph type="title"/>
          </p:nvPr>
        </p:nvSpPr>
        <p:spPr>
          <a:xfrm>
            <a:off x="896206" y="882779"/>
            <a:ext cx="5998052" cy="1846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Key message">
  <p:cSld name="03_Key message"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9"/>
          <p:cNvSpPr txBox="1"/>
          <p:nvPr/>
        </p:nvSpPr>
        <p:spPr>
          <a:xfrm>
            <a:off x="2681790" y="-553076"/>
            <a:ext cx="2916324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 sz="1100"/>
          </a:p>
        </p:txBody>
      </p:sp>
      <p:sp>
        <p:nvSpPr>
          <p:cNvPr id="444" name="Google Shape;444;p59"/>
          <p:cNvSpPr txBox="1"/>
          <p:nvPr/>
        </p:nvSpPr>
        <p:spPr>
          <a:xfrm>
            <a:off x="521494" y="-553076"/>
            <a:ext cx="747801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445" name="Google Shape;445;p59"/>
          <p:cNvSpPr txBox="1"/>
          <p:nvPr>
            <p:ph type="title"/>
          </p:nvPr>
        </p:nvSpPr>
        <p:spPr>
          <a:xfrm>
            <a:off x="896206" y="882779"/>
            <a:ext cx="5998052" cy="1846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Contacts_1">
  <p:cSld name="01_Contacts_1">
    <p:bg>
      <p:bgPr>
        <a:solidFill>
          <a:srgbClr val="F6EDE6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/>
          <p:nvPr/>
        </p:nvSpPr>
        <p:spPr>
          <a:xfrm>
            <a:off x="5453839" y="681750"/>
            <a:ext cx="2808300" cy="3780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8" name="Google Shape;448;p60"/>
          <p:cNvPicPr preferRelativeResize="0"/>
          <p:nvPr/>
        </p:nvPicPr>
        <p:blipFill rotWithShape="1">
          <a:blip r:embed="rId2">
            <a:alphaModFix/>
          </a:blip>
          <a:srcRect b="7663" l="7663" r="7663" t="7663"/>
          <a:stretch/>
        </p:blipFill>
        <p:spPr>
          <a:xfrm>
            <a:off x="5737496" y="951570"/>
            <a:ext cx="2241000" cy="2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0"/>
          <p:cNvSpPr txBox="1"/>
          <p:nvPr/>
        </p:nvSpPr>
        <p:spPr>
          <a:xfrm>
            <a:off x="6514754" y="3524042"/>
            <a:ext cx="68648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" name="Google Shape;450;p60"/>
          <p:cNvSpPr txBox="1"/>
          <p:nvPr/>
        </p:nvSpPr>
        <p:spPr>
          <a:xfrm>
            <a:off x="6674096" y="3845250"/>
            <a:ext cx="367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1" name="Google Shape;45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Contacts_1">
  <p:cSld name="02_Contacts_1">
    <p:bg>
      <p:bgPr>
        <a:solidFill>
          <a:schemeClr val="accen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1"/>
          <p:cNvSpPr/>
          <p:nvPr/>
        </p:nvSpPr>
        <p:spPr>
          <a:xfrm>
            <a:off x="5453840" y="681750"/>
            <a:ext cx="2808312" cy="3780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5" name="Google Shape;455;p61"/>
          <p:cNvPicPr preferRelativeResize="0"/>
          <p:nvPr/>
        </p:nvPicPr>
        <p:blipFill rotWithShape="1">
          <a:blip r:embed="rId3">
            <a:alphaModFix/>
          </a:blip>
          <a:srcRect b="7663" l="7663" r="7663" t="7663"/>
          <a:stretch/>
        </p:blipFill>
        <p:spPr>
          <a:xfrm>
            <a:off x="5737496" y="951570"/>
            <a:ext cx="2241000" cy="2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1"/>
          <p:cNvSpPr txBox="1"/>
          <p:nvPr/>
        </p:nvSpPr>
        <p:spPr>
          <a:xfrm>
            <a:off x="6514754" y="3524042"/>
            <a:ext cx="68648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6674096" y="3845250"/>
            <a:ext cx="367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4">
  <p:cSld name="Титульный слайд 4">
    <p:bg>
      <p:bgPr>
        <a:solidFill>
          <a:srgbClr val="F5ECE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45" name="Google Shape;45;p7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</a:t>
            </a:r>
            <a:endParaRPr sz="1100"/>
          </a:p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acts_1">
  <p:cSld name="3_Contacts_1">
    <p:bg>
      <p:bgPr>
        <a:solidFill>
          <a:srgbClr val="DCEBF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2"/>
          <p:cNvSpPr/>
          <p:nvPr/>
        </p:nvSpPr>
        <p:spPr>
          <a:xfrm>
            <a:off x="5453840" y="681750"/>
            <a:ext cx="2808312" cy="3780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1" name="Google Shape;461;p62"/>
          <p:cNvPicPr preferRelativeResize="0"/>
          <p:nvPr/>
        </p:nvPicPr>
        <p:blipFill rotWithShape="1">
          <a:blip r:embed="rId3">
            <a:alphaModFix/>
          </a:blip>
          <a:srcRect b="7663" l="7663" r="7663" t="7663"/>
          <a:stretch/>
        </p:blipFill>
        <p:spPr>
          <a:xfrm>
            <a:off x="5737496" y="951570"/>
            <a:ext cx="2241000" cy="22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2"/>
          <p:cNvSpPr txBox="1"/>
          <p:nvPr/>
        </p:nvSpPr>
        <p:spPr>
          <a:xfrm>
            <a:off x="6514754" y="3524042"/>
            <a:ext cx="68648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3" name="Google Shape;46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2"/>
          <p:cNvSpPr txBox="1"/>
          <p:nvPr/>
        </p:nvSpPr>
        <p:spPr>
          <a:xfrm>
            <a:off x="6674096" y="3845250"/>
            <a:ext cx="367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Contacts_2">
  <p:cSld name="01_Contacts_2">
    <p:bg>
      <p:bgPr>
        <a:solidFill>
          <a:srgbClr val="F6EDE6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3"/>
          <p:cNvGrpSpPr/>
          <p:nvPr/>
        </p:nvGrpSpPr>
        <p:grpSpPr>
          <a:xfrm>
            <a:off x="3697613" y="1413907"/>
            <a:ext cx="2364774" cy="3183095"/>
            <a:chOff x="7271786" y="909000"/>
            <a:chExt cx="3744300" cy="5040000"/>
          </a:xfrm>
        </p:grpSpPr>
        <p:sp>
          <p:nvSpPr>
            <p:cNvPr id="467" name="Google Shape;467;p63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68" name="Google Shape;468;p63"/>
            <p:cNvGrpSpPr/>
            <p:nvPr/>
          </p:nvGrpSpPr>
          <p:grpSpPr>
            <a:xfrm>
              <a:off x="7649994" y="1268760"/>
              <a:ext cx="2988000" cy="4048536"/>
              <a:chOff x="7649994" y="1268760"/>
              <a:chExt cx="2988000" cy="4048536"/>
            </a:xfrm>
          </p:grpSpPr>
          <p:pic>
            <p:nvPicPr>
              <p:cNvPr id="469" name="Google Shape;469;p63"/>
              <p:cNvPicPr preferRelativeResize="0"/>
              <p:nvPr/>
            </p:nvPicPr>
            <p:blipFill rotWithShape="1">
              <a:blip r:embed="rId2">
                <a:alphaModFix/>
              </a:blip>
              <a:srcRect b="7663" l="7663" r="7663" t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0" name="Google Shape;470;p63"/>
              <p:cNvSpPr txBox="1"/>
              <p:nvPr/>
            </p:nvSpPr>
            <p:spPr>
              <a:xfrm>
                <a:off x="8592444" y="4596519"/>
                <a:ext cx="11031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1" name="Google Shape;471;p63"/>
              <p:cNvSpPr txBox="1"/>
              <p:nvPr/>
            </p:nvSpPr>
            <p:spPr>
              <a:xfrm>
                <a:off x="8845044" y="5024796"/>
                <a:ext cx="597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472" name="Google Shape;472;p63"/>
          <p:cNvSpPr/>
          <p:nvPr/>
        </p:nvSpPr>
        <p:spPr>
          <a:xfrm>
            <a:off x="6257659" y="1413908"/>
            <a:ext cx="2364900" cy="3183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3" name="Google Shape;47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145" y="1551595"/>
            <a:ext cx="2040310" cy="204031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 txBox="1"/>
          <p:nvPr/>
        </p:nvSpPr>
        <p:spPr>
          <a:xfrm>
            <a:off x="7093583" y="3742825"/>
            <a:ext cx="69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63"/>
          <p:cNvSpPr txBox="1"/>
          <p:nvPr/>
        </p:nvSpPr>
        <p:spPr>
          <a:xfrm>
            <a:off x="6809507" y="4013304"/>
            <a:ext cx="1261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Канал </a:t>
            </a:r>
            <a:b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Ивана Оселедца</a:t>
            </a:r>
            <a:endParaRPr sz="1100"/>
          </a:p>
        </p:txBody>
      </p:sp>
      <p:pic>
        <p:nvPicPr>
          <p:cNvPr id="476" name="Google Shape;47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Contacts_2">
  <p:cSld name="02_Contacts_2">
    <p:bg>
      <p:bgPr>
        <a:solidFill>
          <a:schemeClr val="accent2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64"/>
          <p:cNvGrpSpPr/>
          <p:nvPr/>
        </p:nvGrpSpPr>
        <p:grpSpPr>
          <a:xfrm>
            <a:off x="3697857" y="1413938"/>
            <a:ext cx="2364900" cy="3183264"/>
            <a:chOff x="7271786" y="909000"/>
            <a:chExt cx="3744300" cy="5040000"/>
          </a:xfrm>
        </p:grpSpPr>
        <p:sp>
          <p:nvSpPr>
            <p:cNvPr id="480" name="Google Shape;480;p64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81" name="Google Shape;481;p64"/>
            <p:cNvGrpSpPr/>
            <p:nvPr/>
          </p:nvGrpSpPr>
          <p:grpSpPr>
            <a:xfrm>
              <a:off x="7649994" y="1268760"/>
              <a:ext cx="2988000" cy="4048536"/>
              <a:chOff x="7649994" y="1268760"/>
              <a:chExt cx="2988000" cy="4048536"/>
            </a:xfrm>
          </p:grpSpPr>
          <p:pic>
            <p:nvPicPr>
              <p:cNvPr id="482" name="Google Shape;482;p64"/>
              <p:cNvPicPr preferRelativeResize="0"/>
              <p:nvPr/>
            </p:nvPicPr>
            <p:blipFill rotWithShape="1">
              <a:blip r:embed="rId3">
                <a:alphaModFix/>
              </a:blip>
              <a:srcRect b="7662" l="7662" r="7662" t="7662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3" name="Google Shape;483;p64"/>
              <p:cNvSpPr txBox="1"/>
              <p:nvPr/>
            </p:nvSpPr>
            <p:spPr>
              <a:xfrm>
                <a:off x="8592444" y="4596519"/>
                <a:ext cx="11031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64"/>
              <p:cNvSpPr txBox="1"/>
              <p:nvPr/>
            </p:nvSpPr>
            <p:spPr>
              <a:xfrm>
                <a:off x="8845044" y="5024796"/>
                <a:ext cx="597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485" name="Google Shape;485;p64"/>
          <p:cNvSpPr/>
          <p:nvPr/>
        </p:nvSpPr>
        <p:spPr>
          <a:xfrm>
            <a:off x="6257659" y="1413908"/>
            <a:ext cx="2364900" cy="3183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6" name="Google Shape;4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145" y="1551595"/>
            <a:ext cx="2040310" cy="204031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4"/>
          <p:cNvSpPr txBox="1"/>
          <p:nvPr/>
        </p:nvSpPr>
        <p:spPr>
          <a:xfrm>
            <a:off x="7093583" y="3742825"/>
            <a:ext cx="69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6809507" y="4013304"/>
            <a:ext cx="12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Канал </a:t>
            </a:r>
            <a:b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Ивана Оселедца</a:t>
            </a:r>
            <a:endParaRPr sz="11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acts_2">
  <p:cSld name="3_Contacts_2">
    <p:bg>
      <p:bgPr>
        <a:solidFill>
          <a:srgbClr val="DCEBFF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65"/>
          <p:cNvGrpSpPr/>
          <p:nvPr/>
        </p:nvGrpSpPr>
        <p:grpSpPr>
          <a:xfrm>
            <a:off x="3697857" y="1413938"/>
            <a:ext cx="2364900" cy="3183264"/>
            <a:chOff x="7271786" y="909000"/>
            <a:chExt cx="3744300" cy="5040000"/>
          </a:xfrm>
        </p:grpSpPr>
        <p:sp>
          <p:nvSpPr>
            <p:cNvPr id="493" name="Google Shape;493;p65"/>
            <p:cNvSpPr/>
            <p:nvPr/>
          </p:nvSpPr>
          <p:spPr>
            <a:xfrm>
              <a:off x="7271786" y="909000"/>
              <a:ext cx="3744300" cy="5040000"/>
            </a:xfrm>
            <a:prstGeom prst="roundRect">
              <a:avLst>
                <a:gd fmla="val 717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4" name="Google Shape;494;p65"/>
            <p:cNvGrpSpPr/>
            <p:nvPr/>
          </p:nvGrpSpPr>
          <p:grpSpPr>
            <a:xfrm>
              <a:off x="7649994" y="1268760"/>
              <a:ext cx="2988000" cy="4048536"/>
              <a:chOff x="7649994" y="1268760"/>
              <a:chExt cx="2988000" cy="4048536"/>
            </a:xfrm>
          </p:grpSpPr>
          <p:pic>
            <p:nvPicPr>
              <p:cNvPr id="495" name="Google Shape;495;p65"/>
              <p:cNvPicPr preferRelativeResize="0"/>
              <p:nvPr/>
            </p:nvPicPr>
            <p:blipFill rotWithShape="1">
              <a:blip r:embed="rId4">
                <a:alphaModFix/>
              </a:blip>
              <a:srcRect b="7662" l="7662" r="7662" t="7662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6" name="Google Shape;496;p65"/>
              <p:cNvSpPr txBox="1"/>
              <p:nvPr/>
            </p:nvSpPr>
            <p:spPr>
              <a:xfrm>
                <a:off x="8592444" y="4596519"/>
                <a:ext cx="11031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65"/>
              <p:cNvSpPr txBox="1"/>
              <p:nvPr/>
            </p:nvSpPr>
            <p:spPr>
              <a:xfrm>
                <a:off x="8845044" y="5024796"/>
                <a:ext cx="5979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2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498" name="Google Shape;498;p65"/>
          <p:cNvSpPr/>
          <p:nvPr/>
        </p:nvSpPr>
        <p:spPr>
          <a:xfrm>
            <a:off x="6257659" y="1413908"/>
            <a:ext cx="2364900" cy="31830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9" name="Google Shape;49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6145" y="1551595"/>
            <a:ext cx="2040310" cy="204031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 txBox="1"/>
          <p:nvPr/>
        </p:nvSpPr>
        <p:spPr>
          <a:xfrm>
            <a:off x="7093583" y="3742825"/>
            <a:ext cx="693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65"/>
          <p:cNvSpPr txBox="1"/>
          <p:nvPr/>
        </p:nvSpPr>
        <p:spPr>
          <a:xfrm>
            <a:off x="6809507" y="4013304"/>
            <a:ext cx="12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Канал </a:t>
            </a:r>
            <a:b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Ивана Оселедца</a:t>
            </a:r>
            <a:endParaRPr sz="11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acts_2">
  <p:cSld name="2_Contacts_2">
    <p:bg>
      <p:bgPr>
        <a:solidFill>
          <a:srgbClr val="F6EDE6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/>
          <p:nvPr/>
        </p:nvSpPr>
        <p:spPr>
          <a:xfrm>
            <a:off x="3697857" y="1413938"/>
            <a:ext cx="2364900" cy="31833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66"/>
          <p:cNvSpPr/>
          <p:nvPr/>
        </p:nvSpPr>
        <p:spPr>
          <a:xfrm>
            <a:off x="6257659" y="1413908"/>
            <a:ext cx="2364848" cy="3183095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5" name="Google Shape;50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66"/>
          <p:cNvGrpSpPr/>
          <p:nvPr/>
        </p:nvGrpSpPr>
        <p:grpSpPr>
          <a:xfrm>
            <a:off x="3936733" y="1641162"/>
            <a:ext cx="1887221" cy="2557056"/>
            <a:chOff x="7649994" y="1268760"/>
            <a:chExt cx="2988000" cy="4048536"/>
          </a:xfrm>
        </p:grpSpPr>
        <p:pic>
          <p:nvPicPr>
            <p:cNvPr id="507" name="Google Shape;507;p66"/>
            <p:cNvPicPr preferRelativeResize="0"/>
            <p:nvPr/>
          </p:nvPicPr>
          <p:blipFill rotWithShape="1">
            <a:blip r:embed="rId3">
              <a:alphaModFix/>
            </a:blip>
            <a:srcRect b="7662" l="7662" r="7662" t="7662"/>
            <a:stretch/>
          </p:blipFill>
          <p:spPr>
            <a:xfrm>
              <a:off x="7649994" y="1268760"/>
              <a:ext cx="2988000" cy="29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66"/>
            <p:cNvSpPr txBox="1"/>
            <p:nvPr/>
          </p:nvSpPr>
          <p:spPr>
            <a:xfrm>
              <a:off x="8592444" y="4596519"/>
              <a:ext cx="1103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Telegram</a:t>
              </a:r>
              <a:endPara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9" name="Google Shape;509;p66"/>
            <p:cNvSpPr txBox="1"/>
            <p:nvPr/>
          </p:nvSpPr>
          <p:spPr>
            <a:xfrm>
              <a:off x="8845044" y="5024796"/>
              <a:ext cx="597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AIRI</a:t>
              </a:r>
              <a:endPara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acts_2">
  <p:cSld name="4_Contacts_2">
    <p:bg>
      <p:bgPr>
        <a:solidFill>
          <a:schemeClr val="accen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/>
          <p:nvPr/>
        </p:nvSpPr>
        <p:spPr>
          <a:xfrm>
            <a:off x="6257659" y="1413908"/>
            <a:ext cx="2364848" cy="3183095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67"/>
          <p:cNvSpPr/>
          <p:nvPr/>
        </p:nvSpPr>
        <p:spPr>
          <a:xfrm>
            <a:off x="3697857" y="1413938"/>
            <a:ext cx="2364900" cy="31833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4" name="Google Shape;514;p67"/>
          <p:cNvGrpSpPr/>
          <p:nvPr/>
        </p:nvGrpSpPr>
        <p:grpSpPr>
          <a:xfrm>
            <a:off x="3936733" y="1641162"/>
            <a:ext cx="1887221" cy="2557056"/>
            <a:chOff x="7649994" y="1268760"/>
            <a:chExt cx="2988000" cy="4048536"/>
          </a:xfrm>
        </p:grpSpPr>
        <p:pic>
          <p:nvPicPr>
            <p:cNvPr id="515" name="Google Shape;515;p67"/>
            <p:cNvPicPr preferRelativeResize="0"/>
            <p:nvPr/>
          </p:nvPicPr>
          <p:blipFill rotWithShape="1">
            <a:blip r:embed="rId3">
              <a:alphaModFix/>
            </a:blip>
            <a:srcRect b="7662" l="7662" r="7662" t="7662"/>
            <a:stretch/>
          </p:blipFill>
          <p:spPr>
            <a:xfrm>
              <a:off x="7649994" y="1268760"/>
              <a:ext cx="2988000" cy="29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67"/>
            <p:cNvSpPr txBox="1"/>
            <p:nvPr/>
          </p:nvSpPr>
          <p:spPr>
            <a:xfrm>
              <a:off x="8592444" y="4596519"/>
              <a:ext cx="1103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Telegram</a:t>
              </a:r>
              <a:endPara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7" name="Google Shape;517;p67"/>
            <p:cNvSpPr txBox="1"/>
            <p:nvPr/>
          </p:nvSpPr>
          <p:spPr>
            <a:xfrm>
              <a:off x="8845044" y="5024796"/>
              <a:ext cx="597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AIRI</a:t>
              </a:r>
              <a:endPara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acts_2">
  <p:cSld name="5_Contacts_2">
    <p:bg>
      <p:bgPr>
        <a:solidFill>
          <a:srgbClr val="DCEB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567" y="681750"/>
            <a:ext cx="1965607" cy="59690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/>
          <p:nvPr/>
        </p:nvSpPr>
        <p:spPr>
          <a:xfrm>
            <a:off x="6257659" y="1413908"/>
            <a:ext cx="2364848" cy="3183095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1" name="Google Shape;5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681749"/>
            <a:ext cx="1968246" cy="59770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8"/>
          <p:cNvSpPr/>
          <p:nvPr/>
        </p:nvSpPr>
        <p:spPr>
          <a:xfrm>
            <a:off x="3697857" y="1413938"/>
            <a:ext cx="2364900" cy="3183300"/>
          </a:xfrm>
          <a:prstGeom prst="roundRect">
            <a:avLst>
              <a:gd fmla="val 717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3" name="Google Shape;523;p68"/>
          <p:cNvGrpSpPr/>
          <p:nvPr/>
        </p:nvGrpSpPr>
        <p:grpSpPr>
          <a:xfrm>
            <a:off x="3936733" y="1641162"/>
            <a:ext cx="1887221" cy="2557056"/>
            <a:chOff x="7649994" y="1268760"/>
            <a:chExt cx="2988000" cy="4048536"/>
          </a:xfrm>
        </p:grpSpPr>
        <p:pic>
          <p:nvPicPr>
            <p:cNvPr id="524" name="Google Shape;524;p68"/>
            <p:cNvPicPr preferRelativeResize="0"/>
            <p:nvPr/>
          </p:nvPicPr>
          <p:blipFill rotWithShape="1">
            <a:blip r:embed="rId4">
              <a:alphaModFix/>
            </a:blip>
            <a:srcRect b="7662" l="7662" r="7662" t="7662"/>
            <a:stretch/>
          </p:blipFill>
          <p:spPr>
            <a:xfrm>
              <a:off x="7649994" y="1268760"/>
              <a:ext cx="2988000" cy="29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68"/>
            <p:cNvSpPr txBox="1"/>
            <p:nvPr/>
          </p:nvSpPr>
          <p:spPr>
            <a:xfrm>
              <a:off x="8592444" y="4596519"/>
              <a:ext cx="1103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Telegram</a:t>
              </a:r>
              <a:endPara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6" name="Google Shape;526;p68"/>
            <p:cNvSpPr txBox="1"/>
            <p:nvPr/>
          </p:nvSpPr>
          <p:spPr>
            <a:xfrm>
              <a:off x="8845044" y="5024796"/>
              <a:ext cx="597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AIRI</a:t>
              </a:r>
              <a:endPara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column">
  <p:cSld name="Text 1 column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0" name="Google Shape;530;p70"/>
          <p:cNvSpPr txBox="1"/>
          <p:nvPr>
            <p:ph idx="1" type="body"/>
          </p:nvPr>
        </p:nvSpPr>
        <p:spPr>
          <a:xfrm>
            <a:off x="521494" y="1357004"/>
            <a:ext cx="81009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70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2" name="Google Shape;532;p70" title="logo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4700" y="4800275"/>
            <a:ext cx="1488527" cy="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type="title"/>
          </p:nvPr>
        </p:nvSpPr>
        <p:spPr>
          <a:xfrm>
            <a:off x="521494" y="546497"/>
            <a:ext cx="8100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5" name="Google Shape;535;p71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6" name="Google Shape;536;p71" title="logo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4700" y="4800275"/>
            <a:ext cx="1488527" cy="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5">
  <p:cSld name="Титульный слайд 5">
    <p:bg>
      <p:bgPr>
        <a:solidFill>
          <a:srgbClr val="F5ECE5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52" name="Google Shape;52;p8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2</a:t>
            </a:r>
            <a:endParaRPr sz="1100"/>
          </a:p>
        </p:txBody>
      </p:sp>
      <p:sp>
        <p:nvSpPr>
          <p:cNvPr id="53" name="Google Shape;53;p8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6">
  <p:cSld name="Титульный слайд 6">
    <p:bg>
      <p:bgPr>
        <a:solidFill>
          <a:srgbClr val="F5ECE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60" name="Google Shape;60;p9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3</a:t>
            </a:r>
            <a:endParaRPr sz="1100"/>
          </a:p>
        </p:txBody>
      </p:sp>
      <p:sp>
        <p:nvSpPr>
          <p:cNvPr id="61" name="Google Shape;61;p9"/>
          <p:cNvSpPr txBox="1"/>
          <p:nvPr>
            <p:ph type="ctrTitle"/>
          </p:nvPr>
        </p:nvSpPr>
        <p:spPr>
          <a:xfrm>
            <a:off x="521494" y="1552575"/>
            <a:ext cx="4050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21493" y="3860925"/>
            <a:ext cx="405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521493" y="4245936"/>
            <a:ext cx="40506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528"/>
            <a:ext cx="3498344" cy="4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 (2 спикера)">
  <p:cSld name="Титульный слайд 1 (2 спикера)">
    <p:bg>
      <p:bgPr>
        <a:solidFill>
          <a:schemeClr val="accen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 sz="1100"/>
          </a:p>
        </p:txBody>
      </p:sp>
      <p:sp>
        <p:nvSpPr>
          <p:cNvPr id="68" name="Google Shape;68;p10"/>
          <p:cNvSpPr txBox="1"/>
          <p:nvPr/>
        </p:nvSpPr>
        <p:spPr>
          <a:xfrm>
            <a:off x="521494" y="-553076"/>
            <a:ext cx="747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ИНСТРУКЦИИ</a:t>
            </a:r>
            <a:endParaRPr sz="1100"/>
          </a:p>
        </p:txBody>
      </p:sp>
      <p:sp>
        <p:nvSpPr>
          <p:cNvPr id="69" name="Google Shape;69;p10"/>
          <p:cNvSpPr txBox="1"/>
          <p:nvPr/>
        </p:nvSpPr>
        <p:spPr>
          <a:xfrm>
            <a:off x="2681790" y="-553076"/>
            <a:ext cx="2727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Вариант обложки 1, 2 докладчика</a:t>
            </a:r>
            <a:endParaRPr sz="1100"/>
          </a:p>
        </p:txBody>
      </p:sp>
      <p:sp>
        <p:nvSpPr>
          <p:cNvPr id="70" name="Google Shape;70;p10"/>
          <p:cNvSpPr txBox="1"/>
          <p:nvPr>
            <p:ph type="ctrTitle"/>
          </p:nvPr>
        </p:nvSpPr>
        <p:spPr>
          <a:xfrm>
            <a:off x="521494" y="2855718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21493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521493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2681790" y="3860925"/>
            <a:ext cx="18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4" type="body"/>
          </p:nvPr>
        </p:nvSpPr>
        <p:spPr>
          <a:xfrm>
            <a:off x="2681790" y="4245936"/>
            <a:ext cx="18900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31" y="564377"/>
            <a:ext cx="3498344" cy="45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9.xml"/><Relationship Id="rId41" Type="http://schemas.openxmlformats.org/officeDocument/2006/relationships/theme" Target="../theme/theme3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3E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29">
          <p15:clr>
            <a:srgbClr val="F26B43"/>
          </p15:clr>
        </p15:guide>
        <p15:guide id="5" pos="5431">
          <p15:clr>
            <a:srgbClr val="F26B43"/>
          </p15:clr>
        </p15:guide>
        <p15:guide id="6" orient="horz" pos="28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528504" y="556730"/>
            <a:ext cx="8091842" cy="29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b="0" i="0" sz="2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528503" y="1357004"/>
            <a:ext cx="809400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31">
          <p15:clr>
            <a:srgbClr val="F26B43"/>
          </p15:clr>
        </p15:guide>
        <p15:guide id="4" pos="329">
          <p15:clr>
            <a:srgbClr val="F26B43"/>
          </p15:clr>
        </p15:guide>
        <p15:guide id="5" orient="horz" pos="344">
          <p15:clr>
            <a:srgbClr val="F26B43"/>
          </p15:clr>
        </p15:guide>
        <p15:guide id="6" orient="horz" pos="2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.me/airi_research_institute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5" Type="http://schemas.openxmlformats.org/officeDocument/2006/relationships/hyperlink" Target="https://vk.com/airi_institute" TargetMode="External"/><Relationship Id="rId6" Type="http://schemas.openxmlformats.org/officeDocument/2006/relationships/image" Target="../media/image59.png"/><Relationship Id="rId7" Type="http://schemas.openxmlformats.org/officeDocument/2006/relationships/hyperlink" Target="https://airi.net/ru/?force=ru" TargetMode="External"/><Relationship Id="rId8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/>
          <p:nvPr>
            <p:ph type="ctrTitle"/>
          </p:nvPr>
        </p:nvSpPr>
        <p:spPr>
          <a:xfrm>
            <a:off x="521500" y="1170000"/>
            <a:ext cx="34695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</a:pPr>
            <a:r>
              <a:rPr lang="ru" sz="2700"/>
              <a:t>8: </a:t>
            </a:r>
            <a:r>
              <a:rPr lang="ru" sz="2700"/>
              <a:t>Агенты с памятью в обучении с подкреплением</a:t>
            </a:r>
            <a:endParaRPr sz="2700"/>
          </a:p>
        </p:txBody>
      </p:sp>
      <p:sp>
        <p:nvSpPr>
          <p:cNvPr id="542" name="Google Shape;542;p72"/>
          <p:cNvSpPr txBox="1"/>
          <p:nvPr>
            <p:ph idx="1" type="body"/>
          </p:nvPr>
        </p:nvSpPr>
        <p:spPr>
          <a:xfrm>
            <a:off x="521494" y="4244100"/>
            <a:ext cx="280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</a:pPr>
            <a:r>
              <a:rPr b="1" lang="ru"/>
              <a:t>Ментор:</a:t>
            </a:r>
            <a:r>
              <a:rPr lang="ru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</a:pPr>
            <a:r>
              <a:rPr lang="ru"/>
              <a:t>Черепанов Егор</a:t>
            </a:r>
            <a:endParaRPr b="1" i="1"/>
          </a:p>
        </p:txBody>
      </p:sp>
      <p:sp>
        <p:nvSpPr>
          <p:cNvPr id="543" name="Google Shape;543;p72"/>
          <p:cNvSpPr txBox="1"/>
          <p:nvPr>
            <p:ph idx="2" type="body"/>
          </p:nvPr>
        </p:nvSpPr>
        <p:spPr>
          <a:xfrm>
            <a:off x="521494" y="3020461"/>
            <a:ext cx="280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</a:pPr>
            <a:r>
              <a:rPr b="1" lang="ru" sz="1700"/>
              <a:t>Участники: 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</a:pPr>
            <a:r>
              <a:rPr lang="ru" sz="1700"/>
              <a:t>Самойлов Сергей, Беспалов Сергей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1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Сравнение различных уровней SVD (1%, 10%, 100%)</a:t>
            </a:r>
            <a:endParaRPr/>
          </a:p>
        </p:txBody>
      </p:sp>
      <p:sp>
        <p:nvSpPr>
          <p:cNvPr id="611" name="Google Shape;611;p81"/>
          <p:cNvSpPr txBox="1"/>
          <p:nvPr/>
        </p:nvSpPr>
        <p:spPr>
          <a:xfrm>
            <a:off x="583700" y="1560615"/>
            <a:ext cx="378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1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3" name="Google Shape;613;p81"/>
          <p:cNvSpPr txBox="1"/>
          <p:nvPr/>
        </p:nvSpPr>
        <p:spPr>
          <a:xfrm>
            <a:off x="320243" y="2758480"/>
            <a:ext cx="388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14" name="Google Shape;6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00" y="1176400"/>
            <a:ext cx="4772801" cy="31711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15" name="Google Shape;615;p81"/>
          <p:cNvSpPr txBox="1"/>
          <p:nvPr/>
        </p:nvSpPr>
        <p:spPr>
          <a:xfrm>
            <a:off x="521500" y="1176400"/>
            <a:ext cx="30810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ходе экспериментов было выяснено, что для пронесения информации о фигуре в начале карты достаточно всего 1% памяти трансформера с памятью (GTrXL)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Заметно, что агенту помогает для сходимости фильтрация памяти и убирание лишних признаков с помощью SVD, исходя из приложенных графиков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Сравнение различных уровней TT (25%, 50%, 75%, 100%)</a:t>
            </a:r>
            <a:endParaRPr/>
          </a:p>
        </p:txBody>
      </p:sp>
      <p:sp>
        <p:nvSpPr>
          <p:cNvPr id="621" name="Google Shape;621;p82"/>
          <p:cNvSpPr txBox="1"/>
          <p:nvPr/>
        </p:nvSpPr>
        <p:spPr>
          <a:xfrm>
            <a:off x="583700" y="1403415"/>
            <a:ext cx="378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2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3" name="Google Shape;623;p82"/>
          <p:cNvSpPr txBox="1"/>
          <p:nvPr/>
        </p:nvSpPr>
        <p:spPr>
          <a:xfrm>
            <a:off x="320243" y="2741055"/>
            <a:ext cx="388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4" name="Google Shape;6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250" y="1170000"/>
            <a:ext cx="4888050" cy="324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2"/>
          <p:cNvSpPr txBox="1"/>
          <p:nvPr/>
        </p:nvSpPr>
        <p:spPr>
          <a:xfrm>
            <a:off x="508050" y="1170000"/>
            <a:ext cx="3241200" cy="3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качестве аналога для SVD было принято использовать разложение Поезд Тензоров, предложенный Иваном Валерьевичем Оселедцем :)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Четко видно, что тензорные разложения дают положительный прирост метрики при обучении на среде Minigrid.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Сравнение различных уровней TT vs SVD для Трансформера</a:t>
            </a:r>
            <a:endParaRPr/>
          </a:p>
        </p:txBody>
      </p:sp>
      <p:sp>
        <p:nvSpPr>
          <p:cNvPr id="631" name="Google Shape;631;p83"/>
          <p:cNvSpPr txBox="1"/>
          <p:nvPr/>
        </p:nvSpPr>
        <p:spPr>
          <a:xfrm>
            <a:off x="583700" y="1176390"/>
            <a:ext cx="378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32" name="Google Shape;632;p83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3" name="Google Shape;633;p83"/>
          <p:cNvSpPr txBox="1"/>
          <p:nvPr/>
        </p:nvSpPr>
        <p:spPr>
          <a:xfrm>
            <a:off x="4426493" y="1084005"/>
            <a:ext cx="388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4" name="Google Shape;63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75" y="1963288"/>
            <a:ext cx="7220800" cy="28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3"/>
          <p:cNvSpPr txBox="1"/>
          <p:nvPr/>
        </p:nvSpPr>
        <p:spPr>
          <a:xfrm>
            <a:off x="521500" y="1176400"/>
            <a:ext cx="38205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Встает закономерный вопрос: какое из двух разложений будет лучшим для представленной задачи?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6" name="Google Shape;636;p83"/>
          <p:cNvSpPr txBox="1"/>
          <p:nvPr/>
        </p:nvSpPr>
        <p:spPr>
          <a:xfrm>
            <a:off x="4802100" y="1176400"/>
            <a:ext cx="382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практике оказалось, что TT бьёт классическое SVD разложение не только по метрикам, но и по оптимизации :)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4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А если попробовать фильтровать по другому?</a:t>
            </a:r>
            <a:endParaRPr/>
          </a:p>
        </p:txBody>
      </p:sp>
      <p:sp>
        <p:nvSpPr>
          <p:cNvPr id="642" name="Google Shape;642;p84"/>
          <p:cNvSpPr txBox="1"/>
          <p:nvPr/>
        </p:nvSpPr>
        <p:spPr>
          <a:xfrm>
            <a:off x="5873850" y="1322500"/>
            <a:ext cx="308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3" name="Google Shape;643;p84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4" name="Google Shape;644;p84"/>
          <p:cNvSpPr txBox="1"/>
          <p:nvPr/>
        </p:nvSpPr>
        <p:spPr>
          <a:xfrm>
            <a:off x="5610399" y="2316875"/>
            <a:ext cx="335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5" name="Google Shape;64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150" y="1176400"/>
            <a:ext cx="4891350" cy="32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84"/>
          <p:cNvSpPr txBox="1"/>
          <p:nvPr/>
        </p:nvSpPr>
        <p:spPr>
          <a:xfrm>
            <a:off x="521500" y="1176400"/>
            <a:ext cx="29604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Для эксперимента были взяты классические фильтры – Лапласа и Гаусса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Лаплас практически не справляется с улучшением метрик, в то время как Гаусс их заметно увеличивает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Бонус: обучаемый фильтр с помощью VAE</a:t>
            </a:r>
            <a:endParaRPr/>
          </a:p>
        </p:txBody>
      </p:sp>
      <p:sp>
        <p:nvSpPr>
          <p:cNvPr id="652" name="Google Shape;652;p85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3" name="Google Shape;65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1" y="1196950"/>
            <a:ext cx="5117325" cy="34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25" y="1420275"/>
            <a:ext cx="2983675" cy="2634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6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660" name="Google Shape;660;p86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1" name="Google Shape;661;p86"/>
          <p:cNvSpPr txBox="1"/>
          <p:nvPr/>
        </p:nvSpPr>
        <p:spPr>
          <a:xfrm>
            <a:off x="839625" y="2571753"/>
            <a:ext cx="3780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62" name="Google Shape;662;p86" title="step_00320.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075" y="1170000"/>
            <a:ext cx="3061425" cy="30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6"/>
          <p:cNvSpPr txBox="1"/>
          <p:nvPr/>
        </p:nvSpPr>
        <p:spPr>
          <a:xfrm>
            <a:off x="521500" y="1170000"/>
            <a:ext cx="4820100" cy="3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ходе работы: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Улучшен код из open-source репозиториев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Проведены 65 экспериментов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Созданы пара тысяч гифок с различными стратегиями агента, начиная от пародии на You Spin Me Right Round до адекватных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Трансформеру достаточно даже 1% (!) от используемой памяти; помимо этого, эмбеддинги, хранящиеся в памяти трансформера, предположительно, содержат много шума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дальнейшем, можно попробовать протестировать также такие методы как SHM и FFM в этой задаче. Помимо этого, было бы интересно посмотреть на проекцию памяти в RT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7"/>
          <p:cNvSpPr txBox="1"/>
          <p:nvPr/>
        </p:nvSpPr>
        <p:spPr>
          <a:xfrm>
            <a:off x="1148508" y="3852540"/>
            <a:ext cx="158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airi_research_institute</a:t>
            </a:r>
            <a:endParaRPr sz="12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69" name="Google Shape;66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3805741"/>
            <a:ext cx="280962" cy="28096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7"/>
          <p:cNvSpPr txBox="1"/>
          <p:nvPr/>
        </p:nvSpPr>
        <p:spPr>
          <a:xfrm>
            <a:off x="1144715" y="4230780"/>
            <a:ext cx="924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 Institute</a:t>
            </a:r>
            <a:endParaRPr sz="1200" u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1" name="Google Shape;671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568" y="4184265"/>
            <a:ext cx="277695" cy="27769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7"/>
          <p:cNvSpPr txBox="1"/>
          <p:nvPr/>
        </p:nvSpPr>
        <p:spPr>
          <a:xfrm>
            <a:off x="1153039" y="2874995"/>
            <a:ext cx="495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airi.net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Земной шар: Азия со сплошной заливкой" id="673" name="Google Shape;673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545" y="2789208"/>
            <a:ext cx="359370" cy="35937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7"/>
          <p:cNvSpPr/>
          <p:nvPr/>
        </p:nvSpPr>
        <p:spPr>
          <a:xfrm>
            <a:off x="6422700" y="3651075"/>
            <a:ext cx="2052000" cy="81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5" name="Google Shape;675;p87"/>
          <p:cNvSpPr/>
          <p:nvPr/>
        </p:nvSpPr>
        <p:spPr>
          <a:xfrm>
            <a:off x="6524175" y="1670075"/>
            <a:ext cx="1888500" cy="18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6" name="Google Shape;676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125" y="1479300"/>
            <a:ext cx="2185150" cy="21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7"/>
          <p:cNvSpPr txBox="1"/>
          <p:nvPr/>
        </p:nvSpPr>
        <p:spPr>
          <a:xfrm>
            <a:off x="6671450" y="3686625"/>
            <a:ext cx="1587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GitHub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Проекта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/>
          <p:nvPr>
            <p:ph type="title"/>
          </p:nvPr>
        </p:nvSpPr>
        <p:spPr>
          <a:xfrm>
            <a:off x="521494" y="1098345"/>
            <a:ext cx="36724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Medium"/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683" name="Google Shape;683;p88"/>
          <p:cNvSpPr txBox="1"/>
          <p:nvPr/>
        </p:nvSpPr>
        <p:spPr>
          <a:xfrm>
            <a:off x="4582720" y="1236845"/>
            <a:ext cx="2897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"/>
              <a:buNone/>
            </a:pPr>
            <a:r>
              <a:rPr b="0" lang="ru" sz="1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0" sz="18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4" name="Google Shape;684;p88"/>
          <p:cNvSpPr txBox="1"/>
          <p:nvPr/>
        </p:nvSpPr>
        <p:spPr>
          <a:xfrm>
            <a:off x="4571995" y="2156201"/>
            <a:ext cx="322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"/>
              <a:buNone/>
            </a:pPr>
            <a:r>
              <a:rPr b="0" lang="ru" sz="1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0" sz="18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5" name="Google Shape;685;p88"/>
          <p:cNvSpPr txBox="1"/>
          <p:nvPr/>
        </p:nvSpPr>
        <p:spPr>
          <a:xfrm>
            <a:off x="4571995" y="3111257"/>
            <a:ext cx="329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ter"/>
              <a:buNone/>
            </a:pPr>
            <a:r>
              <a:rPr b="0" lang="ru" sz="1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0" sz="18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6" name="Google Shape;686;p88"/>
          <p:cNvSpPr txBox="1"/>
          <p:nvPr/>
        </p:nvSpPr>
        <p:spPr>
          <a:xfrm>
            <a:off x="5220016" y="1236844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Введение в проблему памяти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для современных моделей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7" name="Google Shape;687;p88"/>
          <p:cNvSpPr txBox="1"/>
          <p:nvPr/>
        </p:nvSpPr>
        <p:spPr>
          <a:xfrm>
            <a:off x="5209299" y="2156200"/>
            <a:ext cx="34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Способы обработки памяти и снижения ее размерности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8" name="Google Shape;688;p88"/>
          <p:cNvSpPr txBox="1"/>
          <p:nvPr/>
        </p:nvSpPr>
        <p:spPr>
          <a:xfrm>
            <a:off x="5209299" y="3111250"/>
            <a:ext cx="340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Результаты экспериментов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/>
          <p:nvPr>
            <p:ph type="title"/>
          </p:nvPr>
        </p:nvSpPr>
        <p:spPr>
          <a:xfrm>
            <a:off x="521495" y="2294751"/>
            <a:ext cx="4752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</a:pPr>
            <a:r>
              <a:rPr lang="ru"/>
              <a:t>Зачем нужна память в современных моделях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549" name="Google Shape;549;p73"/>
          <p:cNvSpPr txBox="1"/>
          <p:nvPr>
            <p:ph idx="1" type="body"/>
          </p:nvPr>
        </p:nvSpPr>
        <p:spPr>
          <a:xfrm>
            <a:off x="467544" y="475712"/>
            <a:ext cx="1257556" cy="104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Inter"/>
              <a:buNone/>
            </a:pPr>
            <a:r>
              <a:rPr lang="ru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4"/>
          <p:cNvSpPr txBox="1"/>
          <p:nvPr/>
        </p:nvSpPr>
        <p:spPr>
          <a:xfrm>
            <a:off x="528500" y="1170000"/>
            <a:ext cx="3833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None/>
            </a:pP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Обычный RL</a:t>
            </a: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: Агент видит всё (MDP)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160900" lvl="0" marL="21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классических задачах (как шахматы или Go) агент в любой момент времени имеет полную информацию о среде (состоянии)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5" name="Google Shape;555;p74"/>
          <p:cNvSpPr txBox="1"/>
          <p:nvPr/>
        </p:nvSpPr>
        <p:spPr>
          <a:xfrm>
            <a:off x="4788800" y="1170000"/>
            <a:ext cx="3833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Реальность</a:t>
            </a: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: Агент “слеп” (POMDP)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60900" lvl="0" marL="179999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В большинстве практических задач (робототехника, навигация) агент получает лишь частичное наблюдение, а не полное состояние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6" name="Google Shape;556;p74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7" name="Google Shape;557;p74"/>
          <p:cNvSpPr txBox="1"/>
          <p:nvPr>
            <p:ph type="title"/>
          </p:nvPr>
        </p:nvSpPr>
        <p:spPr>
          <a:xfrm>
            <a:off x="528500" y="556725"/>
            <a:ext cx="8091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 sz="2000"/>
              <a:t>Проблематика</a:t>
            </a:r>
            <a:endParaRPr sz="2000"/>
          </a:p>
        </p:txBody>
      </p:sp>
      <p:sp>
        <p:nvSpPr>
          <p:cNvPr id="558" name="Google Shape;558;p74"/>
          <p:cNvSpPr txBox="1"/>
          <p:nvPr/>
        </p:nvSpPr>
        <p:spPr>
          <a:xfrm>
            <a:off x="521500" y="2759875"/>
            <a:ext cx="37743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None/>
            </a:pP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Очевидное решение – Память</a:t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160900" lvl="0" marL="21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Агент накапливает последовательность наблюдений, чтобы построить внутреннее представление о реальном состоянии мира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9" name="Google Shape;559;p74"/>
          <p:cNvSpPr txBox="1"/>
          <p:nvPr/>
        </p:nvSpPr>
        <p:spPr>
          <a:xfrm>
            <a:off x="4788800" y="2718375"/>
            <a:ext cx="38337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None/>
            </a:pPr>
            <a:r>
              <a:rPr lang="ru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Новая проблема: Память “засоряется”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60900" lvl="0" marL="179999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Нерелевантная информация (информационный шум) накапливается и мешает принимать правильные решения, снижая эффективность обучения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0" name="Google Shape;560;p74"/>
          <p:cNvCxnSpPr/>
          <p:nvPr/>
        </p:nvCxnSpPr>
        <p:spPr>
          <a:xfrm flipH="1" rot="10800000">
            <a:off x="378400" y="2561100"/>
            <a:ext cx="78354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896200" y="882775"/>
            <a:ext cx="6381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None/>
            </a:pPr>
            <a:r>
              <a:rPr lang="ru"/>
              <a:t>Наша цель: научить </a:t>
            </a:r>
            <a:r>
              <a:rPr lang="ru"/>
              <a:t>RL-агента</a:t>
            </a:r>
            <a:r>
              <a:rPr lang="ru"/>
              <a:t> забывать лишнее, модифицировать его так, чтобы он </a:t>
            </a:r>
            <a:r>
              <a:rPr lang="ru"/>
              <a:t>фильтровал</a:t>
            </a:r>
            <a:r>
              <a:rPr lang="ru"/>
              <a:t> информацию и </a:t>
            </a:r>
            <a:r>
              <a:rPr lang="ru"/>
              <a:t>запоминал</a:t>
            </a:r>
            <a:r>
              <a:rPr lang="ru"/>
              <a:t> только самое важное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Среда</a:t>
            </a:r>
            <a:r>
              <a:rPr lang="ru"/>
              <a:t> - MiniGrid Memory</a:t>
            </a:r>
            <a:endParaRPr/>
          </a:p>
        </p:txBody>
      </p:sp>
      <p:sp>
        <p:nvSpPr>
          <p:cNvPr id="571" name="Google Shape;571;p76"/>
          <p:cNvSpPr txBox="1"/>
          <p:nvPr/>
        </p:nvSpPr>
        <p:spPr>
          <a:xfrm>
            <a:off x="521500" y="1170000"/>
            <a:ext cx="4050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Задача агента</a:t>
            </a:r>
            <a:r>
              <a:rPr b="1"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Найти ключ в комнате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Запомнить его цвет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Пройти через длинный коридор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Открыть правильную дверь в другой части лабиринта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Ключевая сложность:</a:t>
            </a:r>
            <a:endParaRPr b="1"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</a:t>
            </a: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видев ключ, агент перестает его видеть на долгое время. Решение нужно принять на основе информации из далекого прошлого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67250" lvl="0" marL="21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"/>
              <a:buChar char="→"/>
            </a:pPr>
            <a:r>
              <a:rPr lang="ru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Коридор специально сделан так, чтобы "стереть" любую краткосрочную память и проверить именно способность к долгосрочному хранению информации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2" name="Google Shape;572;p76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73" name="Google Shape;5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38" y="900000"/>
            <a:ext cx="3697025" cy="36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7"/>
          <p:cNvSpPr txBox="1"/>
          <p:nvPr>
            <p:ph type="title"/>
          </p:nvPr>
        </p:nvSpPr>
        <p:spPr>
          <a:xfrm>
            <a:off x="521495" y="2294751"/>
            <a:ext cx="4752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"/>
              <a:t>Способы обработки памяти и снижения ее размерности</a:t>
            </a:r>
            <a:endParaRPr/>
          </a:p>
        </p:txBody>
      </p:sp>
      <p:sp>
        <p:nvSpPr>
          <p:cNvPr id="579" name="Google Shape;579;p77"/>
          <p:cNvSpPr txBox="1"/>
          <p:nvPr>
            <p:ph idx="1" type="body"/>
          </p:nvPr>
        </p:nvSpPr>
        <p:spPr>
          <a:xfrm>
            <a:off x="467553" y="475700"/>
            <a:ext cx="19665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Inter"/>
              <a:buNone/>
            </a:pPr>
            <a:r>
              <a:rPr lang="ru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Пример: Singular Valude Decomposition</a:t>
            </a:r>
            <a:endParaRPr/>
          </a:p>
        </p:txBody>
      </p:sp>
      <p:sp>
        <p:nvSpPr>
          <p:cNvPr id="585" name="Google Shape;585;p78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86" name="Google Shape;586;p78" title="Figure_11.png"/>
          <p:cNvPicPr preferRelativeResize="0"/>
          <p:nvPr/>
        </p:nvPicPr>
        <p:blipFill rotWithShape="1">
          <a:blip r:embed="rId3">
            <a:alphaModFix/>
          </a:blip>
          <a:srcRect b="26216" l="0" r="0" t="22459"/>
          <a:stretch/>
        </p:blipFill>
        <p:spPr>
          <a:xfrm>
            <a:off x="0" y="2867687"/>
            <a:ext cx="9143999" cy="173567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8"/>
          <p:cNvSpPr txBox="1"/>
          <p:nvPr/>
        </p:nvSpPr>
        <p:spPr>
          <a:xfrm>
            <a:off x="521500" y="1170000"/>
            <a:ext cx="4910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SVD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- это </a:t>
            </a:r>
            <a:r>
              <a:rPr lang="ru">
                <a:latin typeface="Inter"/>
                <a:ea typeface="Inter"/>
                <a:cs typeface="Inter"/>
                <a:sym typeface="Inter"/>
              </a:rPr>
              <a:t>метод представления любой матрицы M в виде произведения трёх других матриц: M = UΣVᵀ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6090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U и Vᵀ — это матрицы вращения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160900" lvl="0" marL="21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latin typeface="Inter"/>
                <a:ea typeface="Inter"/>
                <a:cs typeface="Inter"/>
                <a:sym typeface="Inter"/>
              </a:rPr>
              <a:t>Σ — это диагональная матрица, содержащая </a:t>
            </a:r>
            <a:r>
              <a:rPr b="1" lang="ru">
                <a:latin typeface="Inter"/>
                <a:ea typeface="Inter"/>
                <a:cs typeface="Inter"/>
                <a:sym typeface="Inter"/>
              </a:rPr>
              <a:t>сингулярные значения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8" name="Google Shape;588;p78"/>
          <p:cNvPicPr preferRelativeResize="0"/>
          <p:nvPr/>
        </p:nvPicPr>
        <p:blipFill rotWithShape="1">
          <a:blip r:embed="rId4">
            <a:alphaModFix/>
          </a:blip>
          <a:srcRect b="5740" l="0" r="0" t="0"/>
          <a:stretch/>
        </p:blipFill>
        <p:spPr>
          <a:xfrm>
            <a:off x="5776800" y="915588"/>
            <a:ext cx="2299246" cy="19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9"/>
          <p:cNvSpPr txBox="1"/>
          <p:nvPr>
            <p:ph type="title"/>
          </p:nvPr>
        </p:nvSpPr>
        <p:spPr>
          <a:xfrm>
            <a:off x="521495" y="2294751"/>
            <a:ext cx="475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None/>
            </a:pPr>
            <a:r>
              <a:rPr lang="ru"/>
              <a:t>Результаты экспериментов</a:t>
            </a:r>
            <a:endParaRPr/>
          </a:p>
        </p:txBody>
      </p:sp>
      <p:sp>
        <p:nvSpPr>
          <p:cNvPr id="594" name="Google Shape;594;p79"/>
          <p:cNvSpPr txBox="1"/>
          <p:nvPr>
            <p:ph idx="1" type="body"/>
          </p:nvPr>
        </p:nvSpPr>
        <p:spPr>
          <a:xfrm>
            <a:off x="467552" y="475700"/>
            <a:ext cx="16290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Font typeface="Inter"/>
              <a:buNone/>
            </a:pPr>
            <a:r>
              <a:rPr lang="ru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/>
          <p:nvPr>
            <p:ph type="title"/>
          </p:nvPr>
        </p:nvSpPr>
        <p:spPr>
          <a:xfrm>
            <a:off x="521494" y="546497"/>
            <a:ext cx="810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ru"/>
              <a:t>LSTM vs Transformer при SVD разложении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0"/>
          <p:cNvSpPr/>
          <p:nvPr/>
        </p:nvSpPr>
        <p:spPr>
          <a:xfrm>
            <a:off x="781504" y="1260832"/>
            <a:ext cx="379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1" name="Google Shape;601;p80"/>
          <p:cNvSpPr/>
          <p:nvPr/>
        </p:nvSpPr>
        <p:spPr>
          <a:xfrm>
            <a:off x="6458825" y="546495"/>
            <a:ext cx="33987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2" name="Google Shape;602;p80"/>
          <p:cNvSpPr txBox="1"/>
          <p:nvPr>
            <p:ph idx="12" type="sldNum"/>
          </p:nvPr>
        </p:nvSpPr>
        <p:spPr>
          <a:xfrm>
            <a:off x="6144445" y="4846340"/>
            <a:ext cx="450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03" name="Google Shape;6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26" y="2238249"/>
            <a:ext cx="6514952" cy="25863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04" name="Google Shape;604;p80"/>
          <p:cNvSpPr txBox="1"/>
          <p:nvPr/>
        </p:nvSpPr>
        <p:spPr>
          <a:xfrm>
            <a:off x="521500" y="1170000"/>
            <a:ext cx="3833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Заметно, что попытки разложить “память” модели типа LSTM не увенчаются успехом даже при обучении дольше, чем трансформер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80"/>
          <p:cNvSpPr txBox="1"/>
          <p:nvPr/>
        </p:nvSpPr>
        <p:spPr>
          <a:xfrm>
            <a:off x="4788700" y="1170000"/>
            <a:ext cx="3833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Char char="→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Это может объяснить тем, что в LSTM память хранится как бы “смазано”, модель не обучается использовать отдельное хранилище информации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summer_school_2024">
      <a:dk1>
        <a:srgbClr val="000000"/>
      </a:dk1>
      <a:lt1>
        <a:srgbClr val="FFFFFF"/>
      </a:lt1>
      <a:dk2>
        <a:srgbClr val="44546A"/>
      </a:dk2>
      <a:lt2>
        <a:srgbClr val="F6F2EC"/>
      </a:lt2>
      <a:accent1>
        <a:srgbClr val="2DBEAC"/>
      </a:accent1>
      <a:accent2>
        <a:srgbClr val="525EEA"/>
      </a:accent2>
      <a:accent3>
        <a:srgbClr val="FBD800"/>
      </a:accent3>
      <a:accent4>
        <a:srgbClr val="B9D0FE"/>
      </a:accent4>
      <a:accent5>
        <a:srgbClr val="D0A583"/>
      </a:accent5>
      <a:accent6>
        <a:srgbClr val="E6D5C4"/>
      </a:accent6>
      <a:hlink>
        <a:srgbClr val="3ECFB9"/>
      </a:hlink>
      <a:folHlink>
        <a:srgbClr val="2DBE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AIRI presentation">
  <a:themeElements>
    <a:clrScheme name="Custom 1">
      <a:dk1>
        <a:srgbClr val="111111"/>
      </a:dk1>
      <a:lt1>
        <a:srgbClr val="FFFFFF"/>
      </a:lt1>
      <a:dk2>
        <a:srgbClr val="445469"/>
      </a:dk2>
      <a:lt2>
        <a:srgbClr val="F6F2EC"/>
      </a:lt2>
      <a:accent1>
        <a:srgbClr val="2CBEAC"/>
      </a:accent1>
      <a:accent2>
        <a:srgbClr val="515EEA"/>
      </a:accent2>
      <a:accent3>
        <a:srgbClr val="FBD826"/>
      </a:accent3>
      <a:accent4>
        <a:srgbClr val="B9D0FE"/>
      </a:accent4>
      <a:accent5>
        <a:srgbClr val="D0A583"/>
      </a:accent5>
      <a:accent6>
        <a:srgbClr val="E6D5C3"/>
      </a:accent6>
      <a:hlink>
        <a:srgbClr val="3ECFB9"/>
      </a:hlink>
      <a:folHlink>
        <a:srgbClr val="2CBE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